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6858000" cy="9904413"/>
  <p:notesSz cx="666591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35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66FF6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8928" autoAdjust="0"/>
  </p:normalViewPr>
  <p:slideViewPr>
    <p:cSldViewPr>
      <p:cViewPr varScale="1">
        <p:scale>
          <a:sx n="71" d="100"/>
          <a:sy n="71" d="100"/>
        </p:scale>
        <p:origin x="3180" y="90"/>
      </p:cViewPr>
      <p:guideLst>
        <p:guide orient="horz" pos="3120"/>
        <p:guide pos="35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AC98FDF-6F7C-42B4-A785-E48092B8A2C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t" anchorCtr="0" compatLnSpc="1">
            <a:prstTxWarp prst="textNoShape">
              <a:avLst/>
            </a:prstTxWarp>
          </a:bodyPr>
          <a:lstStyle>
            <a:lvl1pPr defTabSz="9032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186ABDB-8622-4FF4-B40C-3C69A5D8102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0"/>
            <a:ext cx="283845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t" anchorCtr="0" compatLnSpc="1">
            <a:prstTxWarp prst="textNoShape">
              <a:avLst/>
            </a:prstTxWarp>
          </a:bodyPr>
          <a:lstStyle>
            <a:lvl1pPr algn="r" defTabSz="9032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57F61307-B3C5-44CB-AE67-C2F093C9239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91650"/>
            <a:ext cx="291465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b" anchorCtr="0" compatLnSpc="1">
            <a:prstTxWarp prst="textNoShape">
              <a:avLst/>
            </a:prstTxWarp>
          </a:bodyPr>
          <a:lstStyle>
            <a:lvl1pPr defTabSz="9032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867E6144-1DC5-49BC-8D85-C9C496724268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9391650"/>
            <a:ext cx="283845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388" tIns="45194" rIns="90388" bIns="45194" numCol="1" anchor="b" anchorCtr="0" compatLnSpc="1">
            <a:prstTxWarp prst="textNoShape">
              <a:avLst/>
            </a:prstTxWarp>
          </a:bodyPr>
          <a:lstStyle>
            <a:lvl1pPr algn="r" defTabSz="903288">
              <a:defRPr sz="1200"/>
            </a:lvl1pPr>
          </a:lstStyle>
          <a:p>
            <a:fld id="{D1B5E7C3-542F-4847-9C14-E48724CE74C8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036D9127-C00C-4DD2-9DB7-FAB4038C6B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31D4784-10C0-456B-829F-8772612A7EB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5075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124BB5C-22F7-483D-AAE4-B139768CE8AC}" type="datetimeFigureOut">
              <a:rPr lang="de-DE"/>
              <a:pPr>
                <a:defRPr/>
              </a:pPr>
              <a:t>05.12.2022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816C49C5-1D8B-4EA9-ADB6-CEAD523C8BB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051050" y="739775"/>
            <a:ext cx="25638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14F1B291-94EE-4CF2-9EDB-AF821AB01A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686300"/>
            <a:ext cx="533241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02116E-7FCA-4A18-8CE9-F3AF26ADCD8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C19DDF0-FAF7-4BDD-8994-4B8002CCA0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5075" y="9371013"/>
            <a:ext cx="2889250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41B3028-6F93-4AD6-9084-D10EC204FD3E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bildplatzhalter 1">
            <a:extLst>
              <a:ext uri="{FF2B5EF4-FFF2-40B4-BE49-F238E27FC236}">
                <a16:creationId xmlns:a16="http://schemas.microsoft.com/office/drawing/2014/main" id="{9F021369-ED06-4DA7-BF4E-02411ECB28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izenplatzhalter 2">
            <a:extLst>
              <a:ext uri="{FF2B5EF4-FFF2-40B4-BE49-F238E27FC236}">
                <a16:creationId xmlns:a16="http://schemas.microsoft.com/office/drawing/2014/main" id="{8D0E732E-6793-479D-AC90-F1781A64533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DE"/>
              <a:t>Datum geändert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de-DE" dirty="0"/>
              <a:t>Schweregradient in Spalte 9 eingefügt, daher Bemerkungen Spalte 10</a:t>
            </a:r>
          </a:p>
          <a:p>
            <a:pPr eaLnBrk="1" hangingPunct="1">
              <a:spcBef>
                <a:spcPct val="0"/>
              </a:spcBef>
              <a:defRPr/>
            </a:pPr>
            <a:endParaRPr lang="de-DE" altLang="de-DE" dirty="0"/>
          </a:p>
        </p:txBody>
      </p:sp>
      <p:sp>
        <p:nvSpPr>
          <p:cNvPr id="4100" name="Foliennummernplatzhalter 3">
            <a:extLst>
              <a:ext uri="{FF2B5EF4-FFF2-40B4-BE49-F238E27FC236}">
                <a16:creationId xmlns:a16="http://schemas.microsoft.com/office/drawing/2014/main" id="{D6A538D9-9911-4ADD-B0C5-0866DB1BB6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F58DAEB-5962-437F-A1E9-FA4822D00E2A}" type="slidenum">
              <a:rPr lang="de-DE" altLang="de-DE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248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1813"/>
            <a:ext cx="4800600" cy="25320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79AD1FE-50B8-4FD7-BED2-67EBEE2982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D693CA8-20CC-47D3-813C-F1B1B0E39F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272D35-5E3D-46AA-869D-04D21198012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577EAE-5DA0-4E09-A71F-3639C2F0DF6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98676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FF46F1D-86F8-409E-B37B-160DD23C92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8A0A7E9-D10A-4564-A0AF-FC9A26765D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DF1C8EB-C52A-4F9E-8A19-5140140A96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16B1EA-D9AB-4812-9A9D-90F4E193946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91474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02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0263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2B0DBC-7697-493B-A829-961BA4F07E6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A14F4B2-F040-4B67-9DEE-10A00FBA37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35234EB-1262-45D5-9A00-F3ED27EE2AA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53F138-F3AE-4275-A25D-9AF6EAFBE85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04231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D683825-23CC-4D84-864F-5A524DC806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F44E08B-89AB-40BE-AE42-3FED45A592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6EF4152-DE74-468D-A443-65CD2141C1B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57AD86-F445-4A32-AD57-03C3A282AE4E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4207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338" y="6364288"/>
            <a:ext cx="5829300" cy="19669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338" y="4197350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A29373-DD37-44D1-BF47-9D7FF80822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25C81AB-C52C-4F86-8F59-A369CD8EB0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1187650-3AE4-4934-A2D2-6917141BE03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335763-4A54-4FD1-8036-CCB6B67C18F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3922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7AC98C-B1A5-4234-A6E6-06401D3335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E86BE6-5FBE-4F70-859C-BAD99D8964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C5259E-46C4-4EDD-ACD2-8D73DA89E0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4E9DE6-02A3-4FCD-BF3C-AD46D78A4BE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7309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5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5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1FE43AF-1F1C-4209-9AF7-71855F3DF6A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03B70FE-6854-4E86-B2EC-BD35D6911D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40F81D2-E7E6-4BDD-8D13-88E906868F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98D979-1E59-4F52-BEBA-696FC6FE329D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35657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FF1DF85-F4DD-43B2-90B8-62DC90BA97D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86798A3-7EAD-4FE9-861C-093C4D21B5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3D34C77F-6CD7-4619-B31B-202127FFCB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EFE132-5A62-4AF5-8B3A-8A072D624547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913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9098078-161A-4F5E-B307-6AE5F2135F2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D689CC8-9689-4FE0-947D-BB0251A0738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3CFE76A-B10A-4AD0-A9EE-19A0D5C52F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9160F7-43C7-44F9-99E6-C7A0891489F2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963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34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3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F0F9B6-8E54-47F0-AFFC-2A22D26B0B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AB95E79-5EBD-4BD3-8068-767864F130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05A3E44-FB06-4912-B091-023E2DA9E7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B4690C-C6E7-4260-8DBF-AC8EE872A27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17281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613" y="6932613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613" y="884238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613" y="7751763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D26AF5-DFD3-4A70-B3AA-BB3C5CD1FC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381BD8-41BD-4179-AF92-2BF0F2FA985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2AFC712-A56F-4354-A5DA-C16F70A557E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D31D6A-1444-4EF8-8A03-6A20E3A2091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112601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ACB3D62-A067-4753-B80D-9F94D7D290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C896E271-88DB-4E22-82EB-B446D5FD81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DD2CC2-083C-43CA-9224-85F1E99BCBA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18588"/>
            <a:ext cx="1600200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65C3463-D3A2-467B-A573-6EDB29BE01D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18588"/>
            <a:ext cx="2171700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A0E0705-2D1F-4A1F-9069-DB6779D64DE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18588"/>
            <a:ext cx="1600200" cy="68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4459AE-DC49-473D-AD11-55D662C33955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357C65A0-5A7A-4B15-8B3B-8CE43D660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6553200" cy="9613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051" name="Line 4">
            <a:extLst>
              <a:ext uri="{FF2B5EF4-FFF2-40B4-BE49-F238E27FC236}">
                <a16:creationId xmlns:a16="http://schemas.microsoft.com/office/drawing/2014/main" id="{9AE7E155-2C1E-476C-879B-E990FDA4C4F9}"/>
              </a:ext>
            </a:extLst>
          </p:cNvPr>
          <p:cNvSpPr>
            <a:spLocks noChangeShapeType="1"/>
          </p:cNvSpPr>
          <p:nvPr/>
        </p:nvSpPr>
        <p:spPr bwMode="auto">
          <a:xfrm>
            <a:off x="4508500" y="158750"/>
            <a:ext cx="0" cy="9175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2" name="Line 5">
            <a:extLst>
              <a:ext uri="{FF2B5EF4-FFF2-40B4-BE49-F238E27FC236}">
                <a16:creationId xmlns:a16="http://schemas.microsoft.com/office/drawing/2014/main" id="{C2774E21-6E53-499B-B245-16BB5194F6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5575" y="1076325"/>
            <a:ext cx="655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3" name="Text Box 6">
            <a:extLst>
              <a:ext uri="{FF2B5EF4-FFF2-40B4-BE49-F238E27FC236}">
                <a16:creationId xmlns:a16="http://schemas.microsoft.com/office/drawing/2014/main" id="{F567BBA6-47DE-4C7E-B6EE-67E49C605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" y="9445625"/>
            <a:ext cx="521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800"/>
              <a:t>Dieser Ausdruck ist gesetzlich geschützt. Vervielfältigung nur mit Genehmigung des Herausgebers. Als Verviel-fältigung gelten z.B. Ausdruck, Fotokopie, Mikroverfilmung, Digitalisierung und Speicherung auf Datenträger.</a:t>
            </a:r>
          </a:p>
        </p:txBody>
      </p:sp>
      <p:sp>
        <p:nvSpPr>
          <p:cNvPr id="2054" name="Text Box 7">
            <a:extLst>
              <a:ext uri="{FF2B5EF4-FFF2-40B4-BE49-F238E27FC236}">
                <a16:creationId xmlns:a16="http://schemas.microsoft.com/office/drawing/2014/main" id="{C3B95A6D-87BC-423D-86FE-F705A17A17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066800"/>
            <a:ext cx="63722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Position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System 	</a:t>
            </a:r>
            <a:r>
              <a:rPr lang="de-DE" altLang="de-DE" sz="1000"/>
              <a:t>ETRS89_UTM32-h</a:t>
            </a:r>
          </a:p>
        </p:txBody>
      </p:sp>
      <p:sp>
        <p:nvSpPr>
          <p:cNvPr id="2055" name="Text Box 9">
            <a:extLst>
              <a:ext uri="{FF2B5EF4-FFF2-40B4-BE49-F238E27FC236}">
                <a16:creationId xmlns:a16="http://schemas.microsoft.com/office/drawing/2014/main" id="{170B5368-9143-4B18-B7B2-467F5123A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1525" y="228600"/>
            <a:ext cx="2087563" cy="59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200" b="1"/>
              <a:t>Punktliste</a:t>
            </a:r>
            <a:br>
              <a:rPr lang="de-DE" altLang="de-DE" sz="1200" b="1"/>
            </a:br>
            <a:r>
              <a:rPr lang="de-DE" altLang="de-DE" sz="1200" b="1"/>
              <a:t>Geodätische Grundnetzpunkte</a:t>
            </a:r>
            <a:endParaRPr lang="de-DE" altLang="de-DE" sz="1200" b="1">
              <a:solidFill>
                <a:schemeClr val="accent2"/>
              </a:solidFill>
            </a:endParaRPr>
          </a:p>
        </p:txBody>
      </p:sp>
      <p:sp>
        <p:nvSpPr>
          <p:cNvPr id="2056" name="Line 10">
            <a:extLst>
              <a:ext uri="{FF2B5EF4-FFF2-40B4-BE49-F238E27FC236}">
                <a16:creationId xmlns:a16="http://schemas.microsoft.com/office/drawing/2014/main" id="{4B727AF0-736D-4CBA-BF5C-F7B8A51408F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52400" y="4160838"/>
            <a:ext cx="65532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57" name="Text Box 11">
            <a:extLst>
              <a:ext uri="{FF2B5EF4-FFF2-40B4-BE49-F238E27FC236}">
                <a16:creationId xmlns:a16="http://schemas.microsoft.com/office/drawing/2014/main" id="{02FA45C7-C2E2-4A6E-A4F2-621FFD5E7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2381250"/>
            <a:ext cx="61563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Erläuterungen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1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Punktkennung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2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Punktvermarkung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3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/>
              <a:t>Ostwert in</a:t>
            </a:r>
            <a:r>
              <a:rPr lang="de-DE" altLang="de-DE" sz="1000">
                <a:solidFill>
                  <a:schemeClr val="tx2"/>
                </a:solidFill>
              </a:rPr>
              <a:t>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4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Nordwert in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5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/>
              <a:t>Ellipsoidische</a:t>
            </a:r>
            <a:r>
              <a:rPr lang="de-DE" altLang="de-DE" sz="1000">
                <a:solidFill>
                  <a:srgbClr val="FF0000"/>
                </a:solidFill>
              </a:rPr>
              <a:t> </a:t>
            </a:r>
            <a:r>
              <a:rPr lang="de-DE" altLang="de-DE" sz="1000">
                <a:solidFill>
                  <a:schemeClr val="tx2"/>
                </a:solidFill>
              </a:rPr>
              <a:t>Höhe in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6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/>
              <a:t>Höhe in [m]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/>
              <a:t>Spalte 7             Pfeilerhöhe in [m]</a:t>
            </a:r>
            <a:endParaRPr lang="de-DE" altLang="de-DE" sz="1000">
              <a:solidFill>
                <a:schemeClr val="tx2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8</a:t>
            </a:r>
            <a:r>
              <a:rPr lang="de-DE" altLang="de-DE" sz="1000">
                <a:solidFill>
                  <a:srgbClr val="FF0000"/>
                </a:solidFill>
              </a:rPr>
              <a:t> 	</a:t>
            </a:r>
            <a:r>
              <a:rPr lang="de-DE" altLang="de-DE" sz="1000">
                <a:solidFill>
                  <a:schemeClr val="tx2"/>
                </a:solidFill>
              </a:rPr>
              <a:t>Schwere in [</a:t>
            </a:r>
            <a:r>
              <a:rPr lang="de-DE" altLang="de-DE" sz="1000"/>
              <a:t>m*s^-2</a:t>
            </a:r>
            <a:r>
              <a:rPr lang="de-DE" altLang="de-DE" sz="1000">
                <a:solidFill>
                  <a:schemeClr val="tx2"/>
                </a:solidFill>
              </a:rPr>
              <a:t>]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/>
              <a:t>Spalte 9	Vertikaler Schweregradient in [10^-8 m*s^-2*m^-1]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Spalte 10 	Bemerkungen (falls vorhanden)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200">
              <a:solidFill>
                <a:schemeClr val="tx2"/>
              </a:solidFill>
            </a:endParaRPr>
          </a:p>
        </p:txBody>
      </p:sp>
      <p:sp>
        <p:nvSpPr>
          <p:cNvPr id="2058" name="Text Box 12">
            <a:extLst>
              <a:ext uri="{FF2B5EF4-FFF2-40B4-BE49-F238E27FC236}">
                <a16:creationId xmlns:a16="http://schemas.microsoft.com/office/drawing/2014/main" id="{2251EEBC-3ABD-4715-B957-B30C5FBE93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1497013"/>
            <a:ext cx="5581650" cy="86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000" b="1"/>
              <a:t>Höhe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System 	DE_</a:t>
            </a:r>
            <a:r>
              <a:rPr lang="de-DE" altLang="de-DE" sz="1000"/>
              <a:t>DHHN2016_NH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0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000" b="1">
                <a:solidFill>
                  <a:schemeClr val="tx2"/>
                </a:solidFill>
              </a:rPr>
              <a:t>Schwere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000">
                <a:solidFill>
                  <a:schemeClr val="tx2"/>
                </a:solidFill>
              </a:rPr>
              <a:t>System              DHSN2016</a:t>
            </a:r>
          </a:p>
        </p:txBody>
      </p:sp>
      <p:sp>
        <p:nvSpPr>
          <p:cNvPr id="2059" name="Line 17">
            <a:extLst>
              <a:ext uri="{FF2B5EF4-FFF2-40B4-BE49-F238E27FC236}">
                <a16:creationId xmlns:a16="http://schemas.microsoft.com/office/drawing/2014/main" id="{BF5CBE8D-465E-4FAC-85B7-069617074E05}"/>
              </a:ext>
            </a:extLst>
          </p:cNvPr>
          <p:cNvSpPr>
            <a:spLocks noChangeShapeType="1"/>
          </p:cNvSpPr>
          <p:nvPr/>
        </p:nvSpPr>
        <p:spPr bwMode="auto">
          <a:xfrm>
            <a:off x="152400" y="9413875"/>
            <a:ext cx="655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060" name="Text Box 24">
            <a:extLst>
              <a:ext uri="{FF2B5EF4-FFF2-40B4-BE49-F238E27FC236}">
                <a16:creationId xmlns:a16="http://schemas.microsoft.com/office/drawing/2014/main" id="{C360E89C-DF5C-4205-AE2B-8BDAFA21AA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608013"/>
            <a:ext cx="36322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6731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6731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6731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6731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1200" b="1"/>
              <a:t>Auszug aus dem amtlichen Festpunktinformationssystem</a:t>
            </a:r>
          </a:p>
        </p:txBody>
      </p:sp>
      <p:sp>
        <p:nvSpPr>
          <p:cNvPr id="2061" name="Text Box 25">
            <a:extLst>
              <a:ext uri="{FF2B5EF4-FFF2-40B4-BE49-F238E27FC236}">
                <a16:creationId xmlns:a16="http://schemas.microsoft.com/office/drawing/2014/main" id="{D68806C6-8C7C-4DDE-9A57-6B6826A85C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150" y="152400"/>
            <a:ext cx="28194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800" b="1" dirty="0"/>
              <a:t>Landesamt für Geoinformation und Landentwicklung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800" b="1" dirty="0"/>
              <a:t>Baden-Württemberg  </a:t>
            </a:r>
            <a:endParaRPr lang="de-DE" altLang="de-DE" sz="800" b="1" dirty="0">
              <a:solidFill>
                <a:schemeClr val="accent2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DE" altLang="de-DE" sz="800"/>
              <a:t>Büchsenstraße 54, 70174 Stuttgart, (0711)95980-0</a:t>
            </a:r>
          </a:p>
        </p:txBody>
      </p:sp>
      <p:graphicFrame>
        <p:nvGraphicFramePr>
          <p:cNvPr id="2062" name="Object 26">
            <a:extLst>
              <a:ext uri="{FF2B5EF4-FFF2-40B4-BE49-F238E27FC236}">
                <a16:creationId xmlns:a16="http://schemas.microsoft.com/office/drawing/2014/main" id="{ABDE003B-C023-4461-8A9A-0E4D4D2B29F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" y="228600"/>
          <a:ext cx="4651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6" name="CorelPhotoPaint.Image.9" r:id="rId4" imgW="645849" imgH="844226" progId="CorelPhotoPaint.Image.9">
                  <p:embed/>
                </p:oleObj>
              </mc:Choice>
              <mc:Fallback>
                <p:oleObj name="CorelPhotoPaint.Image.9" r:id="rId4" imgW="645849" imgH="844226" progId="CorelPhotoPaint.Image.9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28600"/>
                        <a:ext cx="46513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Text Box 29">
            <a:extLst>
              <a:ext uri="{FF2B5EF4-FFF2-40B4-BE49-F238E27FC236}">
                <a16:creationId xmlns:a16="http://schemas.microsoft.com/office/drawing/2014/main" id="{70231F88-FEB5-487F-8F38-75FD2AABB9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0" y="581025"/>
            <a:ext cx="2286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70000"/>
              </a:lnSpc>
              <a:spcBef>
                <a:spcPct val="0"/>
              </a:spcBef>
              <a:buFontTx/>
              <a:buNone/>
            </a:pPr>
            <a:endParaRPr lang="de-DE" altLang="de-DE" sz="2400" b="1" dirty="0">
              <a:solidFill>
                <a:srgbClr val="FF0000"/>
              </a:solidFill>
            </a:endParaRPr>
          </a:p>
          <a:p>
            <a:pPr algn="ctr">
              <a:lnSpc>
                <a:spcPct val="70000"/>
              </a:lnSpc>
              <a:spcBef>
                <a:spcPct val="0"/>
              </a:spcBef>
              <a:buFontTx/>
              <a:buNone/>
            </a:pPr>
            <a:endParaRPr lang="de-DE" altLang="de-DE" sz="800" dirty="0"/>
          </a:p>
          <a:p>
            <a:pPr algn="ctr">
              <a:lnSpc>
                <a:spcPct val="70000"/>
              </a:lnSpc>
              <a:spcBef>
                <a:spcPct val="0"/>
              </a:spcBef>
              <a:buFontTx/>
              <a:buNone/>
            </a:pPr>
            <a:r>
              <a:rPr lang="de-DE" altLang="de-DE" sz="800" dirty="0"/>
              <a:t>Erstellt </a:t>
            </a:r>
            <a:r>
              <a:rPr lang="de-DE" altLang="de-DE" sz="800"/>
              <a:t>am 01.12.2022</a:t>
            </a:r>
            <a:endParaRPr lang="de-DE" altLang="de-DE" sz="800" dirty="0"/>
          </a:p>
          <a:p>
            <a:pPr>
              <a:spcBef>
                <a:spcPct val="0"/>
              </a:spcBef>
              <a:buFontTx/>
              <a:buNone/>
            </a:pPr>
            <a:endParaRPr lang="de-DE" altLang="de-DE" sz="800" dirty="0"/>
          </a:p>
        </p:txBody>
      </p: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FB4C2FE6-4656-48B8-993D-9F8B00CB556A}"/>
              </a:ext>
            </a:extLst>
          </p:cNvPr>
          <p:cNvGraphicFramePr>
            <a:graphicFrameLocks noGrp="1"/>
          </p:cNvGraphicFramePr>
          <p:nvPr/>
        </p:nvGraphicFramePr>
        <p:xfrm>
          <a:off x="171450" y="4186238"/>
          <a:ext cx="6561138" cy="21336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7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2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55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178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5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75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3842"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1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2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3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4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5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6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7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8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842"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/>
                        <a:t>9</a:t>
                      </a:r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b="1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000" b="1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42"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6716 043 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2131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32 462828,316 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54 55192,915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1000" dirty="0"/>
                        <a:t>152,150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104,671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0,900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/>
                        <a:t>9,81456347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-307,1</a:t>
                      </a: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Stützpunkt für Transformation</a:t>
                      </a: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842"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6716 197 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1240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32 462365,512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54 56370,758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1000" dirty="0"/>
                        <a:t>150,808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103,260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/>
                        <a:t>9,81752889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3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Stützpunkt für Transformation</a:t>
                      </a:r>
                      <a:endParaRPr lang="de-D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33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altLang="de-DE" sz="8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algn="l"/>
                      <a:r>
                        <a:rPr lang="de-DE" altLang="de-DE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Aufstellhöhe für </a:t>
                      </a:r>
                      <a:r>
                        <a:rPr lang="de-DE" altLang="de-DE" sz="8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Niv</a:t>
                      </a:r>
                      <a:r>
                        <a:rPr lang="de-DE" altLang="de-DE" sz="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.-Latte max. 2m</a:t>
                      </a:r>
                      <a:endParaRPr lang="de-DE" sz="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42"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6817 092 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2131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32 552373,550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54 39535,716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altLang="de-DE" sz="1000" dirty="0"/>
                        <a:t>157,413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altLang="de-DE" sz="1000" dirty="0"/>
                        <a:t>109,151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/>
                        <a:t>0,900</a:t>
                      </a:r>
                      <a:endParaRPr lang="de-DE" sz="1000" dirty="0">
                        <a:solidFill>
                          <a:schemeClr val="tx1"/>
                        </a:solidFill>
                      </a:endParaRP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1000" dirty="0"/>
                        <a:t> 9,81318997</a:t>
                      </a:r>
                      <a:endParaRPr lang="de-DE" sz="10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8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-308,7</a:t>
                      </a:r>
                      <a:endParaRPr lang="de-DE" altLang="de-DE" sz="800" dirty="0"/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7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altLang="de-DE" sz="800" dirty="0"/>
                        <a:t>- Stützpunkt für Transformation</a:t>
                      </a:r>
                    </a:p>
                  </a:txBody>
                  <a:tcPr marL="91447" marR="9144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113" name="Picture 48" descr="LGL_Logo">
            <a:extLst>
              <a:ext uri="{FF2B5EF4-FFF2-40B4-BE49-F238E27FC236}">
                <a16:creationId xmlns:a16="http://schemas.microsoft.com/office/drawing/2014/main" id="{7F8DABA5-5BD8-4601-822D-BC756971B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025" y="180975"/>
            <a:ext cx="781050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4" name="Textfeld 17">
            <a:extLst>
              <a:ext uri="{FF2B5EF4-FFF2-40B4-BE49-F238E27FC236}">
                <a16:creationId xmlns:a16="http://schemas.microsoft.com/office/drawing/2014/main" id="{CCA4DFF9-926A-4615-82E3-E3AFD7B6F4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8663" y="9488488"/>
            <a:ext cx="7889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800"/>
              <a:t>Seite 1 von 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249</Words>
  <Application>Microsoft Office PowerPoint</Application>
  <PresentationFormat>Benutzerdefiniert</PresentationFormat>
  <Paragraphs>70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Standarddesign</vt:lpstr>
      <vt:lpstr>CorelPhotoPaint.Image.9</vt:lpstr>
      <vt:lpstr>PowerPoint-Präsentation</vt:lpstr>
    </vt:vector>
  </TitlesOfParts>
  <Company>VKV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AFIS Punktliste</dc:title>
  <dc:creator>RAus</dc:creator>
  <cp:keywords>AdV</cp:keywords>
  <cp:lastModifiedBy>Pauly, Ralf (HVBG)</cp:lastModifiedBy>
  <cp:revision>160</cp:revision>
  <dcterms:created xsi:type="dcterms:W3CDTF">2005-06-28T12:38:05Z</dcterms:created>
  <dcterms:modified xsi:type="dcterms:W3CDTF">2022-12-05T09:57:00Z</dcterms:modified>
</cp:coreProperties>
</file>